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9B3765E-97C8-4323-AFC4-362A190ABFFA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1B322B8-14DC-42F8-B94A-501C6AD48B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86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CD2E5FA-1AEE-4B9A-90A5-3C21757A9DCE}" type="slidenum">
              <a:rPr kumimoji="0" lang="ru-RU" sz="1200">
                <a:latin typeface="Calibri" pitchFamily="34" charset="0"/>
              </a:rPr>
              <a:pPr/>
              <a:t>4</a:t>
            </a:fld>
            <a:endParaRPr kumimoji="0"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19C3F-3512-4B6D-B858-90A3F84FE6A7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BEFFF-2A39-49CC-B011-E07A93ACBA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1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C9094B-33BD-4B30-82F0-2428A5C4952B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CC0CC-165D-4F0B-A1E8-69B8164851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6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51377-E21C-4926-A9A3-0D1734C86701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3DF9D-F81C-4402-A06C-8696E4E80A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9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979F1-9B1F-4F68-BDBB-F5197D0F63E3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29551-D1E5-47C6-9785-8B3B225B5F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0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32F05-7E8C-4F35-B83D-6109B759EF5C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AB666-77D2-407C-831A-97F09C9374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0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53FA95D-34DE-4DF9-ADDB-C8861D8DC84C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75F044C-5D9A-483B-A8B5-CC5CE203FD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CFA765D-ABB8-4DA5-9B06-7972EF4BD180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36A062-703F-4227-B151-0478578ACC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5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5BC2D-C09A-434C-812D-8A36A7B39F74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1E19-38F9-4AED-B0B1-B419109F2A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5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E62E7-F1AB-4FBA-A3BA-C66B4D64C7F1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9062B-C1AB-4241-9899-9F3DE04B34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2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F36DA-7A02-48AA-AFCE-34F5742C16B2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3DB82-2FA3-4BC2-A20D-EDD38B05F9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8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0B691-6582-4D55-B5E8-D5A636E2A870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8467F-44B7-4270-B45F-371ED80B15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8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fld id="{D307547F-3FDA-4D90-BBDB-A40646CB609D}" type="datetimeFigureOut">
              <a:rPr lang="ru-RU"/>
              <a:pPr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fld id="{57C9157B-381B-431F-83CC-DE3FA9014B0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03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Arial" charset="0"/>
          <a:cs typeface="Arial" pitchFamily="34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Arial" charset="0"/>
          <a:cs typeface="Arial" pitchFamily="34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Arial" charset="0"/>
          <a:cs typeface="Arial" pitchFamily="34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Arial" charset="0"/>
          <a:cs typeface="Arial" pitchFamily="34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Arial" charset="0"/>
          <a:cs typeface="Arial" pitchFamily="34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7F7F7F"/>
          </a:solidFill>
          <a:latin typeface="+mj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umimoji="1" sz="1600" kern="1200">
          <a:solidFill>
            <a:srgbClr val="7F7F7F"/>
          </a:solidFill>
          <a:latin typeface="+mj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600" kern="1200">
          <a:solidFill>
            <a:srgbClr val="7F7F7F"/>
          </a:solidFill>
          <a:latin typeface="+mj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umimoji="1" sz="1600" kern="1200">
          <a:solidFill>
            <a:srgbClr val="7F7F7F"/>
          </a:solidFill>
          <a:latin typeface="+mj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600" kern="1200">
          <a:solidFill>
            <a:srgbClr val="7F7F7F"/>
          </a:solidFill>
          <a:latin typeface="+mj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olstopuzzzz.narod.ru/photo/osen/img_427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eshka-i.narod.ru/photo48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pushkin.niv.ru/images/mesta/mesta_12_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9.jpeg"/><Relationship Id="rId7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МКОУ «</a:t>
            </a:r>
            <a:r>
              <a:rPr lang="ru-RU" sz="4400" dirty="0" err="1" smtClean="0"/>
              <a:t>Подойницынская</a:t>
            </a:r>
            <a:r>
              <a:rPr lang="ru-RU" sz="4400" dirty="0" smtClean="0"/>
              <a:t> СОШ»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b="1" dirty="0" smtClean="0"/>
              <a:t>Во славу русского гения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2451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214313" y="4643438"/>
            <a:ext cx="8715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 i="1">
                <a:latin typeface="Bookman Old Style" pitchFamily="18" charset="0"/>
              </a:rPr>
              <a:t>Учебный год в Царскосельском Лицее продолжался </a:t>
            </a:r>
            <a:r>
              <a:rPr lang="ru-RU" sz="2600" i="1" u="sng">
                <a:latin typeface="Bookman Old Style" pitchFamily="18" charset="0"/>
              </a:rPr>
              <a:t>11 месяцев, с 1 августа по 1 июля. </a:t>
            </a:r>
            <a:r>
              <a:rPr lang="ru-RU" sz="2600" i="1">
                <a:latin typeface="Bookman Old Style" pitchFamily="18" charset="0"/>
              </a:rPr>
              <a:t>Лицей был закрытым заведением. В течение всего периода обучения воспитанники не имели права покидать пределов Царского Села.</a:t>
            </a:r>
          </a:p>
        </p:txBody>
      </p:sp>
      <p:pic>
        <p:nvPicPr>
          <p:cNvPr id="10243" name="Picture 3" descr="Картинка 1 из 5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14313"/>
            <a:ext cx="657225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slide0018_image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36496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2" descr="slide0018_image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57250"/>
            <a:ext cx="37147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3857625" y="3857625"/>
            <a:ext cx="52863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latin typeface="Bookman Old Style" pitchFamily="18" charset="0"/>
              </a:rPr>
              <a:t>В каждой комнате – железная кровать, комод, конторка, зеркало, стул, стол для умывания, вместе и ночной. На конторке чернильница и подсвечник со щипцами…»       И.И.Пущин.Записки о Пушкине.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1285875" y="214313"/>
            <a:ext cx="649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800" b="1" i="1">
                <a:latin typeface="Bookman Old Style" pitchFamily="18" charset="0"/>
              </a:rPr>
              <a:t>Комната Александра Пушкина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Admin\Рабочий стол\Пушкин\delvig_a_p_h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2520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Documents and Settings\Admin\Рабочий стол\Пушкин\puschin_i_i_h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00125"/>
            <a:ext cx="2333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14313" y="3929063"/>
            <a:ext cx="2928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200" i="1">
                <a:latin typeface="Bookman Old Style" pitchFamily="18" charset="0"/>
              </a:rPr>
              <a:t>Антон Антонович</a:t>
            </a:r>
          </a:p>
          <a:p>
            <a:r>
              <a:rPr kumimoji="0" lang="ru-RU" sz="2200" i="1">
                <a:latin typeface="Bookman Old Style" pitchFamily="18" charset="0"/>
              </a:rPr>
              <a:t>Дельвиг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6572250" y="3857625"/>
            <a:ext cx="235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200" i="1">
                <a:latin typeface="Bookman Old Style" pitchFamily="18" charset="0"/>
              </a:rPr>
              <a:t>Иван Иванович</a:t>
            </a:r>
          </a:p>
          <a:p>
            <a:r>
              <a:rPr kumimoji="0" lang="ru-RU" sz="2200" i="1">
                <a:latin typeface="Bookman Old Style" pitchFamily="18" charset="0"/>
              </a:rPr>
              <a:t>Пущин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57188" y="214313"/>
            <a:ext cx="836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kumimoji="0" lang="ru-RU" sz="3200" b="1" i="1">
                <a:latin typeface="Bookman Old Style" pitchFamily="18" charset="0"/>
              </a:rPr>
              <a:t>Близкие друзья Пушкина по Лицею.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500063" y="5500688"/>
            <a:ext cx="8112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3200" i="1">
                <a:latin typeface="Bookman Old Style" pitchFamily="18" charset="0"/>
              </a:rPr>
              <a:t>Пушкин сохранил лицейскую дружбу </a:t>
            </a:r>
          </a:p>
          <a:p>
            <a:r>
              <a:rPr kumimoji="0" lang="ru-RU" sz="3200" i="1">
                <a:latin typeface="Bookman Old Style" pitchFamily="18" charset="0"/>
              </a:rPr>
              <a:t>и культ Лицея на всю жизнь.</a:t>
            </a:r>
            <a:endParaRPr kumimoji="0" lang="ru-RU" sz="2000" i="1">
              <a:latin typeface="Bookman Old Style" pitchFamily="18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00188"/>
            <a:ext cx="2462213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3071813" y="4500563"/>
            <a:ext cx="3151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200" i="1">
                <a:latin typeface="Bookman Old Style" pitchFamily="18" charset="0"/>
              </a:rPr>
              <a:t>Вильгельм Карлович</a:t>
            </a:r>
          </a:p>
          <a:p>
            <a:r>
              <a:rPr kumimoji="0" lang="ru-RU" sz="2200" i="1">
                <a:latin typeface="Bookman Old Style" pitchFamily="18" charset="0"/>
              </a:rPr>
              <a:t>Кюхельбекер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16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16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16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16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16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11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14313" y="4643438"/>
            <a:ext cx="8715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latin typeface="Bookman Old Style" pitchFamily="18" charset="0"/>
              </a:rPr>
              <a:t>В 1815 г. Пушкин с триумфом прочел на экзамене свое стихотворение "Воспоминание в Царском Селе" в присутствии знаменитого поэта Г.Р.Державина. Срок пребывания в лицее кончился летом 1817 года. </a:t>
            </a:r>
          </a:p>
          <a:p>
            <a:r>
              <a:rPr lang="ru-RU" sz="2400" i="1">
                <a:latin typeface="Bookman Old Style" pitchFamily="18" charset="0"/>
              </a:rPr>
              <a:t>9 июня состоялись выпускные экзамены.</a:t>
            </a:r>
          </a:p>
        </p:txBody>
      </p:sp>
      <p:pic>
        <p:nvPicPr>
          <p:cNvPr id="13315" name="Picture 1" descr="C:\Documents and Settings\Admin\Рабочий стол\Пушкин\pushki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8"/>
            <a:ext cx="76231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071563" y="0"/>
            <a:ext cx="6980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800" b="1" i="1">
                <a:latin typeface="Bookman Old Style" pitchFamily="18" charset="0"/>
              </a:rPr>
              <a:t>"Пушкин в Царском Селе", картина И. Репина, 1911.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4143375" y="0"/>
            <a:ext cx="4786313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700" i="1">
                <a:latin typeface="Bookman Old Style" pitchFamily="18" charset="0"/>
              </a:rPr>
              <a:t>Лицей заменил Пушкину детство. </a:t>
            </a:r>
          </a:p>
          <a:p>
            <a:r>
              <a:rPr lang="ru-RU" sz="2700" i="1">
                <a:latin typeface="Bookman Old Style" pitchFamily="18" charset="0"/>
              </a:rPr>
              <a:t>Лицей был закончен - детство прошло. Началась жизнь. Пушкин переехал в Петербург и поступил в коллегию иностранных дел в чине коллежского секретаря, но служба мало интересовала его. Он увлекался театром, балами, стал участником разных литературных обществ, завел много знакомств.</a:t>
            </a:r>
          </a:p>
        </p:txBody>
      </p:sp>
      <p:pic>
        <p:nvPicPr>
          <p:cNvPr id="14339" name="Picture 2" descr="C:\Documents and Settings\Admin\Рабочий стол\пушкин1\pushk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3933825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14313" y="3214688"/>
            <a:ext cx="3429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latin typeface="Bookman Old Style" pitchFamily="18" charset="0"/>
              </a:rPr>
              <a:t>В первые годы по окончании Лицея им были написаны стихотворения "Деревня," "Домовому", </a:t>
            </a:r>
          </a:p>
          <a:p>
            <a:r>
              <a:rPr lang="ru-RU" sz="2400" i="1">
                <a:latin typeface="Bookman Old Style" pitchFamily="18" charset="0"/>
              </a:rPr>
              <a:t>« К Чаадаеву", ода "Вольность", поэма "Руслан и Людмила". </a:t>
            </a:r>
          </a:p>
        </p:txBody>
      </p:sp>
      <p:pic>
        <p:nvPicPr>
          <p:cNvPr id="15363" name="Picture 2" descr="mhtml:file://C:\Documents%20and%20Settings\Admin\Рабочий%20стол\пушкин1\Яндекс.Картинки_%20михайловское3.mht!http://eshka-i.narod.ru/photo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6116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E:\новое\новое\pushkin_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429000"/>
            <a:ext cx="5257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857750" y="214313"/>
            <a:ext cx="40719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i="1">
                <a:latin typeface="Bookman Old Style" pitchFamily="18" charset="0"/>
              </a:rPr>
              <a:t>Сразу после окончания Лицея в 1817 году, и вторично в 1819 г. после тяжелой болезни Пушкин приезжал в имение матери с.Михайловское Псковской губернии.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3929063" y="500063"/>
            <a:ext cx="500062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700" i="1">
                <a:latin typeface="Bookman Old Style" pitchFamily="18" charset="0"/>
              </a:rPr>
              <a:t>Идеи гражданской свободы нашли отражение и в стихах, и в поведении юного Пушкина. </a:t>
            </a:r>
          </a:p>
          <a:p>
            <a:r>
              <a:rPr lang="ru-RU" sz="2700" i="1">
                <a:latin typeface="Bookman Old Style" pitchFamily="18" charset="0"/>
              </a:rPr>
              <a:t>"Пушкина надобно сослать в Сибирь: он наводнил Россию возмутительными стихами; вся молодежь наизусть их читает" - таково было решение царя Александра I. Хлопотами друзей вместо Сибири Пушкина сослали на юг. </a:t>
            </a:r>
          </a:p>
        </p:txBody>
      </p:sp>
      <p:pic>
        <p:nvPicPr>
          <p:cNvPr id="16387" name="Picture 1" descr="C:\Documents and Settings\Admin\Рабочий стол\пушкин1\pushkin-sea_big_46587152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7188"/>
            <a:ext cx="38608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3429000" y="214313"/>
            <a:ext cx="5357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latin typeface="Bookman Old Style" pitchFamily="18" charset="0"/>
              </a:rPr>
              <a:t>За три года ссылки написаны "Кавказский пленник" , "Бахчисарайский фонтан" , а также "Узник", "Песнь о Вещем Олеге». Начат роман в стихах "Евгений Онегин". </a:t>
            </a:r>
          </a:p>
        </p:txBody>
      </p:sp>
      <p:pic>
        <p:nvPicPr>
          <p:cNvPr id="17411" name="Picture 1" descr="E:\новое\новое\pushkin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307181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14313" y="4143375"/>
            <a:ext cx="3429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i="1">
                <a:latin typeface="Bookman Old Style" pitchFamily="18" charset="0"/>
              </a:rPr>
              <a:t>В конце июля </a:t>
            </a:r>
          </a:p>
          <a:p>
            <a:r>
              <a:rPr kumimoji="0" lang="ru-RU" i="1">
                <a:latin typeface="Bookman Old Style" pitchFamily="18" charset="0"/>
              </a:rPr>
              <a:t>1824 года ссылка в родительское имение Михайловское Псковской губернии. </a:t>
            </a:r>
          </a:p>
        </p:txBody>
      </p:sp>
      <p:pic>
        <p:nvPicPr>
          <p:cNvPr id="17413" name="Picture 2" descr="C:\Documents and Settings\Admin\Рабочий стол\Пушкин\pushkin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00313"/>
            <a:ext cx="49768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571875" y="6072188"/>
            <a:ext cx="535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800" b="1" i="1">
                <a:latin typeface="Bookman Old Style" pitchFamily="18" charset="0"/>
              </a:rPr>
              <a:t>Пушкин в селе Михайловском </a:t>
            </a:r>
          </a:p>
          <a:p>
            <a:r>
              <a:rPr kumimoji="0" lang="ru-RU" sz="1800" b="1" i="1">
                <a:latin typeface="Bookman Old Style" pitchFamily="18" charset="0"/>
              </a:rPr>
              <a:t>(Пущин у Пушкина). Н.Н. Ге. 1875 г. 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642938" y="3357563"/>
            <a:ext cx="2227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000" b="1" i="1">
                <a:latin typeface="Bookman Old Style" pitchFamily="18" charset="0"/>
              </a:rPr>
              <a:t>Автопортрет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  <p:bldP spid="17414" grpId="0"/>
      <p:bldP spid="174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Картинка 19 из 13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4000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214313" y="5000625"/>
            <a:ext cx="8715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b="1" i="1">
                <a:latin typeface="Bookman Old Style" pitchFamily="18" charset="0"/>
              </a:rPr>
              <a:t> С имением своей матери селом Михайловским в Псковской губернии Александр Сергеевич Пушкин был связан на протяжении всей своей зрелой жизни - с 1817 по 1836 г.г.</a:t>
            </a:r>
          </a:p>
        </p:txBody>
      </p:sp>
      <p:sp>
        <p:nvSpPr>
          <p:cNvPr id="18436" name="Прямоугольник 8"/>
          <p:cNvSpPr>
            <a:spLocks noChangeArrowheads="1"/>
          </p:cNvSpPr>
          <p:nvPr/>
        </p:nvSpPr>
        <p:spPr bwMode="auto">
          <a:xfrm>
            <a:off x="4286250" y="214313"/>
            <a:ext cx="46434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i="1">
                <a:latin typeface="Bookman Old Style" pitchFamily="18" charset="0"/>
              </a:rPr>
              <a:t>Под вашу сень,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            Михайловские рощи, 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Являлся я – 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         когда вы в первый раз 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Увидели меня, тогда я был –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 Веселым юношей, 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                    беспечно, жадно 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Я приступал лишь 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        только к жизни; - годы 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Промчалися - и вы 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                    во мне прияли </a:t>
            </a:r>
          </a:p>
          <a:p>
            <a:pPr algn="l"/>
            <a:r>
              <a:rPr lang="ru-RU" sz="2400" i="1">
                <a:latin typeface="Bookman Old Style" pitchFamily="18" charset="0"/>
              </a:rPr>
              <a:t>Усталого пришельца.</a:t>
            </a: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857250" y="3929063"/>
            <a:ext cx="2586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kumimoji="0" lang="ru-RU" b="1" i="1">
                <a:latin typeface="Bookman Old Style" pitchFamily="18" charset="0"/>
              </a:rPr>
              <a:t>Михайловское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357813" y="214313"/>
            <a:ext cx="357187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500" i="1">
                <a:latin typeface="Bookman Old Style" pitchFamily="18" charset="0"/>
              </a:rPr>
              <a:t>Утром и днем Пушкин обычно работал, потом уезжал верхом или уходил в  село Тригорское, где жили соседи, с которыми он был хорошо знаком.</a:t>
            </a:r>
          </a:p>
        </p:txBody>
      </p:sp>
      <p:pic>
        <p:nvPicPr>
          <p:cNvPr id="19459" name="Picture 2" descr="Тригорско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50387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214313" y="4000500"/>
            <a:ext cx="8715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 i="1">
                <a:latin typeface="Bookman Old Style" pitchFamily="18" charset="0"/>
              </a:rPr>
              <a:t>А вечерами, когда за окном выла вьюга, он снова, как в детстве, слушал нянины сказки и песни. Вот как поэт писал брату в письме: «Знаешь ли мои занятия? До обеда  пишу записки, после обеда езжу верхом, вечером слушаю сказки… Что за прелесть эти сказки! Каждая из них поэма!»</a:t>
            </a:r>
          </a:p>
        </p:txBody>
      </p:sp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1643063" y="350043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 i="1">
                <a:latin typeface="Bookman Old Style" pitchFamily="18" charset="0"/>
              </a:rPr>
              <a:t>Тригорское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071013144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4873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989513" y="1714500"/>
            <a:ext cx="40116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4800" b="1" i="1">
                <a:latin typeface="Bookman Old Style" pitchFamily="18" charset="0"/>
              </a:rPr>
              <a:t>Александр</a:t>
            </a:r>
          </a:p>
          <a:p>
            <a:r>
              <a:rPr kumimoji="0" lang="ru-RU" sz="4800" b="1" i="1">
                <a:latin typeface="Bookman Old Style" pitchFamily="18" charset="0"/>
              </a:rPr>
              <a:t>Сергеевич</a:t>
            </a:r>
          </a:p>
          <a:p>
            <a:r>
              <a:rPr kumimoji="0" lang="ru-RU" sz="4800" b="1" i="1">
                <a:latin typeface="Bookman Old Style" pitchFamily="18" charset="0"/>
              </a:rPr>
              <a:t>Пушкин</a:t>
            </a:r>
          </a:p>
          <a:p>
            <a:endParaRPr kumimoji="0" lang="ru-RU" sz="4800" b="1" i="1">
              <a:latin typeface="Bookman Old Style" pitchFamily="18" charset="0"/>
            </a:endParaRPr>
          </a:p>
          <a:p>
            <a:r>
              <a:rPr kumimoji="0" lang="ru-RU" sz="4800" b="1" i="1">
                <a:latin typeface="Bookman Old Style" pitchFamily="18" charset="0"/>
              </a:rPr>
              <a:t>1799-1837</a:t>
            </a:r>
            <a:endParaRPr kumimoji="0" lang="ru-RU" sz="5400" b="1" i="1"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214313" y="2071688"/>
            <a:ext cx="87153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i="1">
                <a:latin typeface="Bookman Old Style" pitchFamily="18" charset="0"/>
              </a:rPr>
              <a:t>Настоящим кладом была для Пушкина каждая сказка его доброй и самобытно талантливой няни Арины Родионовны. "Он все с ней, коли дома", вспоминали дворовые люди с. Михайловского. </a:t>
            </a:r>
          </a:p>
          <a:p>
            <a:r>
              <a:rPr lang="ru-RU" sz="2200" i="1">
                <a:latin typeface="Bookman Old Style" pitchFamily="18" charset="0"/>
              </a:rPr>
              <a:t>Многие ее сказки Пушкин использовал впоследствии как сюжеты собственных сказок ( в стихах). </a:t>
            </a:r>
          </a:p>
        </p:txBody>
      </p:sp>
      <p:pic>
        <p:nvPicPr>
          <p:cNvPr id="5" name="Picture 4" descr="bojar1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24876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revn1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14313"/>
            <a:ext cx="17859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rev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14813"/>
            <a:ext cx="2160587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iba1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46221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 descr="salt3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14813"/>
            <a:ext cx="214471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143375"/>
            <a:ext cx="22066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14313" y="0"/>
            <a:ext cx="8715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i="1">
                <a:latin typeface="Bookman Old Style" pitchFamily="18" charset="0"/>
              </a:rPr>
              <a:t>Забота и любовь Арины Родионовны скрашивали поэту ссылку.  Пушкин по-настоящему крепко любил свою няню и написал несколько трогательных стихотворений, к ней обращенных.</a:t>
            </a: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32385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642938" y="5929313"/>
            <a:ext cx="27146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800" b="1" i="1">
                <a:latin typeface="Bookman Old Style" pitchFamily="18" charset="0"/>
              </a:rPr>
              <a:t>Иллюстрация </a:t>
            </a:r>
          </a:p>
          <a:p>
            <a:r>
              <a:rPr kumimoji="0" lang="ru-RU" sz="1800" b="1" i="1">
                <a:latin typeface="Bookman Old Style" pitchFamily="18" charset="0"/>
              </a:rPr>
              <a:t>к стихотворению </a:t>
            </a:r>
          </a:p>
          <a:p>
            <a:r>
              <a:rPr kumimoji="0" lang="ru-RU" sz="1800" b="1" i="1">
                <a:latin typeface="Bookman Old Style" pitchFamily="18" charset="0"/>
              </a:rPr>
              <a:t>«Зимний вечер»</a:t>
            </a: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3786188" y="1500188"/>
            <a:ext cx="51435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>
                <a:latin typeface="Bookman Old Style" pitchFamily="18" charset="0"/>
              </a:rPr>
              <a:t>…Наша ветхая лачужка</a:t>
            </a:r>
          </a:p>
          <a:p>
            <a:r>
              <a:rPr lang="ru-RU" sz="2000" b="1" i="1">
                <a:latin typeface="Bookman Old Style" pitchFamily="18" charset="0"/>
              </a:rPr>
              <a:t>И печальна и темна.</a:t>
            </a:r>
          </a:p>
          <a:p>
            <a:r>
              <a:rPr lang="ru-RU" sz="2000" b="1" i="1">
                <a:latin typeface="Bookman Old Style" pitchFamily="18" charset="0"/>
              </a:rPr>
              <a:t>Что же ты, моя старушка,</a:t>
            </a:r>
          </a:p>
          <a:p>
            <a:r>
              <a:rPr lang="ru-RU" sz="2000" b="1" i="1">
                <a:latin typeface="Bookman Old Style" pitchFamily="18" charset="0"/>
              </a:rPr>
              <a:t>Приумолкла у окна?</a:t>
            </a:r>
          </a:p>
          <a:p>
            <a:r>
              <a:rPr lang="ru-RU" sz="2000" b="1" i="1">
                <a:latin typeface="Bookman Old Style" pitchFamily="18" charset="0"/>
              </a:rPr>
              <a:t>Или бури завываньем</a:t>
            </a:r>
          </a:p>
          <a:p>
            <a:r>
              <a:rPr lang="ru-RU" sz="2000" b="1" i="1">
                <a:latin typeface="Bookman Old Style" pitchFamily="18" charset="0"/>
              </a:rPr>
              <a:t>Ты, мой друг, утомлена,</a:t>
            </a:r>
          </a:p>
          <a:p>
            <a:r>
              <a:rPr lang="ru-RU" sz="2000" b="1" i="1">
                <a:latin typeface="Bookman Old Style" pitchFamily="18" charset="0"/>
              </a:rPr>
              <a:t>Или дремлешь под жужжаньем</a:t>
            </a:r>
          </a:p>
          <a:p>
            <a:r>
              <a:rPr lang="ru-RU" sz="2000" b="1" i="1">
                <a:latin typeface="Bookman Old Style" pitchFamily="18" charset="0"/>
              </a:rPr>
              <a:t>Своего веретена?</a:t>
            </a:r>
          </a:p>
          <a:p>
            <a:r>
              <a:rPr lang="ru-RU" sz="2000" b="1" i="1">
                <a:latin typeface="Bookman Old Style" pitchFamily="18" charset="0"/>
              </a:rPr>
              <a:t>Выпьем, добрая подружка </a:t>
            </a:r>
          </a:p>
          <a:p>
            <a:r>
              <a:rPr lang="ru-RU" sz="2000" b="1" i="1">
                <a:latin typeface="Bookman Old Style" pitchFamily="18" charset="0"/>
              </a:rPr>
              <a:t>Бедной юности моей, </a:t>
            </a:r>
          </a:p>
          <a:p>
            <a:r>
              <a:rPr lang="ru-RU" sz="2000" b="1" i="1">
                <a:latin typeface="Bookman Old Style" pitchFamily="18" charset="0"/>
              </a:rPr>
              <a:t>Выпьем с горя; где же кружка? </a:t>
            </a:r>
          </a:p>
          <a:p>
            <a:r>
              <a:rPr lang="ru-RU" sz="2000" b="1" i="1">
                <a:latin typeface="Bookman Old Style" pitchFamily="18" charset="0"/>
              </a:rPr>
              <a:t>Сердцу будет веселей. </a:t>
            </a:r>
          </a:p>
          <a:p>
            <a:r>
              <a:rPr lang="ru-RU" sz="2000" b="1" i="1">
                <a:latin typeface="Bookman Old Style" pitchFamily="18" charset="0"/>
              </a:rPr>
              <a:t>Спой мне песню, как синица </a:t>
            </a:r>
          </a:p>
          <a:p>
            <a:r>
              <a:rPr lang="ru-RU" sz="2000" b="1" i="1">
                <a:latin typeface="Bookman Old Style" pitchFamily="18" charset="0"/>
              </a:rPr>
              <a:t>Тихо за морем жила; </a:t>
            </a:r>
          </a:p>
          <a:p>
            <a:r>
              <a:rPr lang="ru-RU" sz="2000" b="1" i="1">
                <a:latin typeface="Bookman Old Style" pitchFamily="18" charset="0"/>
              </a:rPr>
              <a:t>Спой мне песню, как девица </a:t>
            </a:r>
          </a:p>
          <a:p>
            <a:r>
              <a:rPr lang="ru-RU" sz="2000" b="1" i="1">
                <a:latin typeface="Bookman Old Style" pitchFamily="18" charset="0"/>
              </a:rPr>
              <a:t>За водой поутру шла…</a:t>
            </a:r>
          </a:p>
          <a:p>
            <a:r>
              <a:rPr lang="ru-RU" b="1" i="1">
                <a:latin typeface="Bookman Old Style" pitchFamily="18" charset="0"/>
              </a:rPr>
              <a:t>                  </a:t>
            </a:r>
            <a:r>
              <a:rPr lang="ru-RU" i="1">
                <a:latin typeface="Bookman Old Style" pitchFamily="18" charset="0"/>
              </a:rPr>
              <a:t>А.С.Пушкин «Зимний вечер»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  <p:bldP spid="215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 flipH="1">
            <a:off x="5286375" y="714375"/>
            <a:ext cx="3500438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i="1">
                <a:latin typeface="Bookman Old Style" pitchFamily="18" charset="0"/>
              </a:rPr>
              <a:t>Чуть более двух лет длилась ссылка в Михайловское. Она закончилась в сентябре 1826 года. Пушкин вернулся в Москву. </a:t>
            </a:r>
          </a:p>
          <a:p>
            <a:r>
              <a:rPr kumimoji="0" lang="ru-RU" i="1">
                <a:latin typeface="Bookman Old Style" pitchFamily="18" charset="0"/>
              </a:rPr>
              <a:t>В мае 1829 г. он посватался в Москве к юной красавице </a:t>
            </a:r>
            <a:r>
              <a:rPr kumimoji="0" lang="ru-RU" i="1" u="sng">
                <a:latin typeface="Bookman Old Style" pitchFamily="18" charset="0"/>
              </a:rPr>
              <a:t>Наталии Николаевне Гончаровой. </a:t>
            </a:r>
          </a:p>
          <a:p>
            <a:pPr algn="l"/>
            <a:endParaRPr kumimoji="0" lang="ru-RU" sz="1800"/>
          </a:p>
        </p:txBody>
      </p:sp>
      <p:pic>
        <p:nvPicPr>
          <p:cNvPr id="22531" name="Picture 1" descr="C:\Documents and Settings\Admin\Рабочий стол\Пушкин\pushkina_n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4810125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214313" y="3811588"/>
            <a:ext cx="8715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latin typeface="Bookman Old Style" pitchFamily="18" charset="0"/>
              </a:rPr>
              <a:t>Не получив определенного ответа от Гончаровой, он без разрешения властей сразу самовольно уехал на Кавказ. Это путешествие по Военно-Грузинской дороге, яркие впечатления и многочисленные встречи с друзьями, участие в военных действиях русской армии, взявшей Арзрум, Пушкин описал в автобиографическом произведении </a:t>
            </a:r>
          </a:p>
          <a:p>
            <a:r>
              <a:rPr lang="ru-RU" sz="2400" i="1">
                <a:latin typeface="Bookman Old Style" pitchFamily="18" charset="0"/>
              </a:rPr>
              <a:t>"Путешествие в Арзрум" (1829). </a:t>
            </a:r>
          </a:p>
        </p:txBody>
      </p:sp>
      <p:pic>
        <p:nvPicPr>
          <p:cNvPr id="23555" name="Picture 2" descr="mhtml:file://C:\Documents%20and%20Settings\Admin\Рабочий%20стол\пушкин1\Яндекс.Картинки_%20кавказ2.mht!http://www.bestphotos.ru/data/media/10/_MG_0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4313"/>
            <a:ext cx="5524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4214813" y="301625"/>
            <a:ext cx="471487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200" i="1">
                <a:latin typeface="Bookman Old Style" pitchFamily="18" charset="0"/>
              </a:rPr>
              <a:t>6 мая 1830 г. состоялась. наконец, помолвка Пушкина с Натальей Гончаровой. Отец выделил ему деревеньку Кистеневку с 200 душами крестьян, расположенную в Нижегородской губернии, вблизи от отцовского имения с.Болдино. Поэт отправился туда, однако начавшаяся в Москве эпидемия холеры и расставленные повсюду карантины задержали Пушкина в Болдино </a:t>
            </a:r>
          </a:p>
          <a:p>
            <a:r>
              <a:rPr kumimoji="0" lang="ru-RU" sz="2200" i="1">
                <a:latin typeface="Bookman Old Style" pitchFamily="18" charset="0"/>
              </a:rPr>
              <a:t>с 7 сентября по 2 декабря </a:t>
            </a:r>
          </a:p>
          <a:p>
            <a:r>
              <a:rPr kumimoji="0" lang="ru-RU" sz="2200" i="1">
                <a:latin typeface="Bookman Old Style" pitchFamily="18" charset="0"/>
              </a:rPr>
              <a:t>1830 г.</a:t>
            </a:r>
            <a:r>
              <a:rPr kumimoji="0" lang="ru-RU" sz="2200"/>
              <a:t> </a:t>
            </a:r>
            <a:r>
              <a:rPr kumimoji="0" lang="ru-RU" sz="2200" i="1">
                <a:latin typeface="Bookman Old Style" pitchFamily="18" charset="0"/>
              </a:rPr>
              <a:t>В Болдинскую осень талант Пушкина достиг полного расцвета. </a:t>
            </a:r>
          </a:p>
        </p:txBody>
      </p:sp>
      <p:pic>
        <p:nvPicPr>
          <p:cNvPr id="24579" name="Picture 1" descr="C:\Documents and Settings\Admin\Рабочий стол\Пушкин\boldin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39497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C:\Documents and Settings\Admin\Рабочий стол\Пушкин\boldino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39290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4143375" y="285750"/>
            <a:ext cx="4572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latin typeface="Bookman Old Style" pitchFamily="18" charset="0"/>
              </a:rPr>
              <a:t>В это время им были созданы"Повести Белкина", "Маленькие трагедии": "Скупой рыцарь", "Моцарт и Сальери", "Каменный гость", "Пир во время чумы", поэма "Домик в Коломне", закончен весь роман "Евгений Онегин" (кроме письма Онегина), повесть "История села Горюхина", "Сказка о попе и работнике его Балде", критические статьи, множество стихотворений.</a:t>
            </a:r>
          </a:p>
        </p:txBody>
      </p:sp>
      <p:pic>
        <p:nvPicPr>
          <p:cNvPr id="25603" name="Picture 1" descr="E:\новое\новое\boldino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3697288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929063" y="214313"/>
            <a:ext cx="49291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i="1">
                <a:latin typeface="Bookman Old Style" pitchFamily="18" charset="0"/>
              </a:rPr>
              <a:t>18 февраля 1831 г. в церкви Вознесения Господня состоялось его венчание с Н.Н.Гончаровой. Первые месяцы семейной жизни он провел с женой в Москве, сняв квартиру на Арбате </a:t>
            </a:r>
          </a:p>
        </p:txBody>
      </p:sp>
      <p:pic>
        <p:nvPicPr>
          <p:cNvPr id="26627" name="Picture 2" descr="Москва. Арбат, 35. Мемориальный отдел Государственного музея Пушкина - Квартира А.С. Пушкина на Арбат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581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571500" y="2857500"/>
            <a:ext cx="2924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800" b="1" i="1">
                <a:latin typeface="Bookman Old Style" pitchFamily="18" charset="0"/>
              </a:rPr>
              <a:t>Квартира Пушкина  </a:t>
            </a:r>
          </a:p>
          <a:p>
            <a:r>
              <a:rPr kumimoji="0" lang="ru-RU" sz="1800" b="1" i="1">
                <a:latin typeface="Bookman Old Style" pitchFamily="18" charset="0"/>
              </a:rPr>
              <a:t>в Москве на Арбате</a:t>
            </a:r>
          </a:p>
        </p:txBody>
      </p: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357188" y="40005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latin typeface="Bookman Old Style" pitchFamily="18" charset="0"/>
              </a:rPr>
              <a:t>С середины октября 1831 г. и уже до конца жизни Пушкин с семьей живет в Петербурге. </a:t>
            </a:r>
          </a:p>
        </p:txBody>
      </p:sp>
      <p:pic>
        <p:nvPicPr>
          <p:cNvPr id="26630" name="Picture 5" descr="Последняя квартира А.С. Пушкина на Набережной Мойки, 12, в Петербург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357563"/>
            <a:ext cx="35401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5286375" y="5643563"/>
            <a:ext cx="2981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800" b="1" i="1">
                <a:latin typeface="Bookman Old Style" pitchFamily="18" charset="0"/>
              </a:rPr>
              <a:t>Квартира Пушкина в</a:t>
            </a:r>
          </a:p>
          <a:p>
            <a:r>
              <a:rPr kumimoji="0" lang="ru-RU" sz="1800" b="1" i="1">
                <a:latin typeface="Bookman Old Style" pitchFamily="18" charset="0"/>
              </a:rPr>
              <a:t>Петербурге на </a:t>
            </a:r>
          </a:p>
          <a:p>
            <a:r>
              <a:rPr kumimoji="0" lang="ru-RU" sz="1800" b="1" i="1">
                <a:latin typeface="Bookman Old Style" pitchFamily="18" charset="0"/>
              </a:rPr>
              <a:t>Набережной Мойки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  <p:bldP spid="26629" grpId="0"/>
      <p:bldP spid="266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новое\новое\pushkin_a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857625"/>
            <a:ext cx="19431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E:\новое\новое\pushkin_g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59200"/>
            <a:ext cx="17621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E:\новое\новое\pushkina_m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14313"/>
            <a:ext cx="20002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214313" y="928688"/>
            <a:ext cx="22145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800" b="1" i="1">
                <a:latin typeface="Bookman Old Style" pitchFamily="18" charset="0"/>
              </a:rPr>
              <a:t>Старшая дочь, </a:t>
            </a:r>
          </a:p>
          <a:p>
            <a:r>
              <a:rPr kumimoji="0" lang="ru-RU" sz="1800" b="1" i="1">
                <a:latin typeface="Bookman Old Style" pitchFamily="18" charset="0"/>
              </a:rPr>
              <a:t>Мария Александровна </a:t>
            </a:r>
          </a:p>
          <a:p>
            <a:r>
              <a:rPr kumimoji="0" lang="ru-RU" sz="1800" b="1" i="1">
                <a:latin typeface="Bookman Old Style" pitchFamily="18" charset="0"/>
              </a:rPr>
              <a:t>Пушкина </a:t>
            </a:r>
            <a:br>
              <a:rPr kumimoji="0" lang="ru-RU" sz="1800" b="1" i="1">
                <a:latin typeface="Bookman Old Style" pitchFamily="18" charset="0"/>
              </a:rPr>
            </a:br>
            <a:r>
              <a:rPr kumimoji="0" lang="ru-RU" sz="1800" b="1" i="1">
                <a:latin typeface="Bookman Old Style" pitchFamily="18" charset="0"/>
              </a:rPr>
              <a:t>(1832-1919г.) </a:t>
            </a:r>
          </a:p>
        </p:txBody>
      </p:sp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214313" y="4357688"/>
            <a:ext cx="22145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latin typeface="Bookman Old Style" pitchFamily="18" charset="0"/>
              </a:rPr>
              <a:t>Старший сын, Александр Александрович Пушкин </a:t>
            </a:r>
            <a:br>
              <a:rPr lang="ru-RU" b="1" i="1">
                <a:latin typeface="Bookman Old Style" pitchFamily="18" charset="0"/>
              </a:rPr>
            </a:br>
            <a:r>
              <a:rPr lang="ru-RU" b="1" i="1">
                <a:latin typeface="Bookman Old Style" pitchFamily="18" charset="0"/>
              </a:rPr>
              <a:t>(1833-1914г.) </a:t>
            </a:r>
          </a:p>
        </p:txBody>
      </p:sp>
      <p:sp>
        <p:nvSpPr>
          <p:cNvPr id="27655" name="Прямоугольник 10"/>
          <p:cNvSpPr>
            <a:spLocks noChangeArrowheads="1"/>
          </p:cNvSpPr>
          <p:nvPr/>
        </p:nvSpPr>
        <p:spPr bwMode="auto">
          <a:xfrm>
            <a:off x="6715125" y="4429125"/>
            <a:ext cx="2286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latin typeface="Bookman Old Style" pitchFamily="18" charset="0"/>
              </a:rPr>
              <a:t>Младший сын, Григорий Александрович Пушкин </a:t>
            </a:r>
            <a:br>
              <a:rPr lang="ru-RU" b="1" i="1">
                <a:latin typeface="Bookman Old Style" pitchFamily="18" charset="0"/>
              </a:rPr>
            </a:br>
            <a:r>
              <a:rPr lang="ru-RU" b="1" i="1">
                <a:latin typeface="Bookman Old Style" pitchFamily="18" charset="0"/>
              </a:rPr>
              <a:t>(1835-1913г.)</a:t>
            </a:r>
            <a:r>
              <a:rPr lang="ru-RU" i="1">
                <a:latin typeface="Bookman Old Style" pitchFamily="18" charset="0"/>
              </a:rPr>
              <a:t> </a:t>
            </a:r>
          </a:p>
        </p:txBody>
      </p:sp>
      <p:pic>
        <p:nvPicPr>
          <p:cNvPr id="27656" name="Picture 5" descr="E:\новое\новое\pushkina_n_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2127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Прямоугольник 12"/>
          <p:cNvSpPr>
            <a:spLocks noChangeArrowheads="1"/>
          </p:cNvSpPr>
          <p:nvPr/>
        </p:nvSpPr>
        <p:spPr bwMode="auto">
          <a:xfrm>
            <a:off x="6786563" y="857250"/>
            <a:ext cx="21431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latin typeface="Bookman Old Style" pitchFamily="18" charset="0"/>
              </a:rPr>
              <a:t>Младшая дочь, Наталья Александровна Пушкина </a:t>
            </a:r>
            <a:br>
              <a:rPr lang="ru-RU" b="1" i="1">
                <a:latin typeface="Bookman Old Style" pitchFamily="18" charset="0"/>
              </a:rPr>
            </a:br>
            <a:r>
              <a:rPr lang="ru-RU" b="1" i="1">
                <a:latin typeface="Bookman Old Style" pitchFamily="18" charset="0"/>
              </a:rPr>
              <a:t>(1836-1913г.)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0" y="3357563"/>
            <a:ext cx="9048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kumimoji="0" lang="ru-RU" sz="2200" i="1">
                <a:latin typeface="Bookman Old Style" pitchFamily="18" charset="0"/>
              </a:rPr>
              <a:t>  У А.С.Пушкина и Натальи Гончаровой было четверо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92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92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92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7" grpId="0"/>
      <p:bldP spid="276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3643313" y="785813"/>
            <a:ext cx="5000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latin typeface="Bookman Old Style" pitchFamily="18" charset="0"/>
              </a:rPr>
              <a:t>В начале 1834 г. в Петербурге появился француз барон Дантес. Он влюбился в жену Пушкина и стал </a:t>
            </a:r>
          </a:p>
          <a:p>
            <a:r>
              <a:rPr lang="ru-RU" sz="2400" i="1">
                <a:latin typeface="Bookman Old Style" pitchFamily="18" charset="0"/>
              </a:rPr>
              <a:t>за ней ухаживать.</a:t>
            </a:r>
          </a:p>
        </p:txBody>
      </p:sp>
      <p:pic>
        <p:nvPicPr>
          <p:cNvPr id="28675" name="Picture 2" descr="C:\Documents and Settings\Admin\Рабочий стол\Пушкин\dantes_h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8"/>
            <a:ext cx="25717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214313" y="3500438"/>
            <a:ext cx="401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kumimoji="0" lang="ru-RU" sz="1800" b="1" i="1">
                <a:latin typeface="Bookman Old Style" pitchFamily="18" charset="0"/>
              </a:rPr>
              <a:t>Ж. Дантес-Геккерн. 1830-е гг.</a:t>
            </a: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214313" y="4071938"/>
            <a:ext cx="4429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i="1">
                <a:latin typeface="Bookman Old Style" pitchFamily="18" charset="0"/>
              </a:rPr>
              <a:t>8 февраля 1837 года, в 5-м часу вечера, на Черной речке в Петербурге состоялась роковая дуэль, на которой Пушкин был смертельно ранен.</a:t>
            </a:r>
          </a:p>
        </p:txBody>
      </p:sp>
      <p:pic>
        <p:nvPicPr>
          <p:cNvPr id="28678" name="Picture 3" descr="C:\Documents and Settings\Admin\Рабочий стол\Пушкин\Duel_of_Pushlin_and_dAnthes_Naumov1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86188"/>
            <a:ext cx="40290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7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32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/>
      <p:bldP spid="286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5357813" y="428625"/>
            <a:ext cx="34290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i="1">
                <a:latin typeface="Bookman Old Style" pitchFamily="18" charset="0"/>
              </a:rPr>
              <a:t>Прожив 2 дня </a:t>
            </a:r>
          </a:p>
          <a:p>
            <a:r>
              <a:rPr lang="ru-RU" sz="2800" i="1">
                <a:latin typeface="Bookman Old Style" pitchFamily="18" charset="0"/>
              </a:rPr>
              <a:t>в страшных мучениях, </a:t>
            </a:r>
          </a:p>
          <a:p>
            <a:r>
              <a:rPr lang="ru-RU" sz="2800" i="1">
                <a:latin typeface="Bookman Old Style" pitchFamily="18" charset="0"/>
              </a:rPr>
              <a:t>Пушкин скончался </a:t>
            </a:r>
          </a:p>
          <a:p>
            <a:r>
              <a:rPr lang="ru-RU" sz="2800" i="1">
                <a:latin typeface="Bookman Old Style" pitchFamily="18" charset="0"/>
              </a:rPr>
              <a:t>10 февраля</a:t>
            </a:r>
          </a:p>
          <a:p>
            <a:r>
              <a:rPr lang="ru-RU" sz="2800" i="1">
                <a:latin typeface="Bookman Old Style" pitchFamily="18" charset="0"/>
              </a:rPr>
              <a:t>1837 г. </a:t>
            </a:r>
          </a:p>
          <a:p>
            <a:endParaRPr lang="ru-RU" sz="2800" i="1">
              <a:latin typeface="Bookman Old Style" pitchFamily="18" charset="0"/>
            </a:endParaRPr>
          </a:p>
          <a:p>
            <a:r>
              <a:rPr lang="ru-RU" sz="2800" i="1">
                <a:latin typeface="Bookman Old Style" pitchFamily="18" charset="0"/>
              </a:rPr>
              <a:t>"Солнце русской поэзии закатилось",- написал </a:t>
            </a:r>
          </a:p>
          <a:p>
            <a:r>
              <a:rPr lang="ru-RU" sz="2800" i="1">
                <a:latin typeface="Bookman Old Style" pitchFamily="18" charset="0"/>
              </a:rPr>
              <a:t>В. Жуковский. </a:t>
            </a:r>
          </a:p>
          <a:p>
            <a:pPr algn="l"/>
            <a:endParaRPr lang="ru-RU" sz="2400" i="1">
              <a:latin typeface="Bookman Old Style" pitchFamily="18" charset="0"/>
            </a:endParaRPr>
          </a:p>
        </p:txBody>
      </p:sp>
      <p:pic>
        <p:nvPicPr>
          <p:cNvPr id="29699" name="Picture 4" descr="C:\Documents and Settings\Admin\Рабочий стол\пушкин1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50673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14313" y="285750"/>
            <a:ext cx="442912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3600" i="1">
                <a:latin typeface="Bookman Old Style" pitchFamily="18" charset="0"/>
              </a:rPr>
              <a:t>6 июня 1799 года </a:t>
            </a:r>
          </a:p>
          <a:p>
            <a:r>
              <a:rPr kumimoji="0" lang="ru-RU" sz="3600" i="1">
                <a:latin typeface="Bookman Old Style" pitchFamily="18" charset="0"/>
              </a:rPr>
              <a:t>в Москве в дворянской помещичьей семье Пушкиных родился мальчик, которому суждено было стать одним из величайших поэтов России.</a:t>
            </a:r>
          </a:p>
        </p:txBody>
      </p:sp>
      <p:pic>
        <p:nvPicPr>
          <p:cNvPr id="3075" name="Рисунок 6" descr="pushkin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642938"/>
            <a:ext cx="4183062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500563" y="6286500"/>
            <a:ext cx="450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000" b="1" i="1">
                <a:latin typeface="Bookman Old Style" pitchFamily="18" charset="0"/>
              </a:rPr>
              <a:t>  Пушкин-ребенок. 1800-1802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8786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latin typeface="Bookman Old Style" pitchFamily="18" charset="0"/>
              </a:rPr>
              <a:t>Смерть поэта стала </a:t>
            </a:r>
          </a:p>
          <a:p>
            <a:r>
              <a:rPr lang="ru-RU" sz="2400" b="1" i="1">
                <a:latin typeface="Bookman Old Style" pitchFamily="18" charset="0"/>
              </a:rPr>
              <a:t>началом его бессмертной славы на земле.</a:t>
            </a:r>
          </a:p>
        </p:txBody>
      </p:sp>
      <p:pic>
        <p:nvPicPr>
          <p:cNvPr id="30723" name="Picture 3" descr="C:\Documents and Settings\Admin\Рабочий стол\Пушкин\220px-_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220503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C:\Documents and Settings\Admin\Рабочий стол\Пушкин\244px-Pushkin_Goncharova_Arbat_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71563"/>
            <a:ext cx="21605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:\Documents and Settings\Admin\Рабочий стол\Пушкин\256px-Pushkin_monument_Urals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643438"/>
            <a:ext cx="2714625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Documents and Settings\Admin\Рабочий стол\Пушкин\270px-Bust_pushkin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00188"/>
            <a:ext cx="32385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C:\Documents and Settings\Admin\Рабочий стол\Пушкин\120px-Pushk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57688"/>
            <a:ext cx="16986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C:\Documents and Settings\Admin\Рабочий стол\Пушкин\131px-PushkinCo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714875"/>
            <a:ext cx="18240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4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4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04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04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4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0" y="357188"/>
            <a:ext cx="457200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Люблю я Пушкина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                            творенья,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И это вовсе не секрет.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Его поэм, стихотворений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Прекрасней не было и нет!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С мальства его читаем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                                   сказки,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В них жар души, природы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                                   краски.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Добро цветёт в них, злоба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                                  чахнет.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В них русский дух, в них Русью пахнет!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За Пушкина Руси спасибо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От имени всего народа!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Ведь мы стихи его читаем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Как он писал –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                         без перевода.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                                                           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                                                </a:t>
            </a:r>
          </a:p>
        </p:txBody>
      </p:sp>
      <p:pic>
        <p:nvPicPr>
          <p:cNvPr id="31747" name="Picture 2" descr="E:\новое\новое\pushkin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85750"/>
            <a:ext cx="35623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E:\новое\новое\pushkin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85750"/>
            <a:ext cx="3643312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E:\новое\новое\pushkin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85750"/>
            <a:ext cx="364331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E:\новое\новое\pushkin_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85750"/>
            <a:ext cx="38703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C:\Documents and Settings\Admin\Рабочий стол\Пушкин\pushkin_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85750"/>
            <a:ext cx="4262437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C:\Documents and Settings\Admin\Рабочий стол\Пушкин\6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34181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4" descr="C:\Documents and Settings\Admin\Рабочий стол\пушкин1\image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750"/>
            <a:ext cx="44354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229600" cy="1600200"/>
          </a:xfrm>
        </p:spPr>
        <p:txBody>
          <a:bodyPr/>
          <a:lstStyle/>
          <a:p>
            <a:pPr eaLnBrk="1" hangingPunct="1"/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</a:t>
            </a:r>
            <a:br>
              <a:rPr kumimoji="0"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7164388" y="6126163"/>
            <a:ext cx="1522412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kumimoji="0" lang="ru-RU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pushkin_s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1500"/>
            <a:ext cx="43243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357688" y="214313"/>
            <a:ext cx="4572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3400" i="1">
                <a:latin typeface="Bookman Old Style" pitchFamily="18" charset="0"/>
              </a:rPr>
              <a:t>Отец, </a:t>
            </a:r>
          </a:p>
          <a:p>
            <a:r>
              <a:rPr kumimoji="0" lang="ru-RU" sz="3400" i="1" u="sng">
                <a:latin typeface="Bookman Old Style" pitchFamily="18" charset="0"/>
              </a:rPr>
              <a:t>Сергей Львович</a:t>
            </a:r>
            <a:r>
              <a:rPr kumimoji="0" lang="ru-RU" sz="3400" i="1">
                <a:latin typeface="Bookman Old Style" pitchFamily="18" charset="0"/>
              </a:rPr>
              <a:t>, небогатый помещик, человек образованный, хорошо знал литературу, </a:t>
            </a:r>
          </a:p>
          <a:p>
            <a:r>
              <a:rPr kumimoji="0" lang="ru-RU" sz="3400" i="1">
                <a:latin typeface="Bookman Old Style" pitchFamily="18" charset="0"/>
              </a:rPr>
              <a:t>был знаком со многими русскими писателями и сам немного писал.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28625" y="6143625"/>
            <a:ext cx="3929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b="1" i="1">
                <a:latin typeface="Bookman Old Style" pitchFamily="18" charset="0"/>
              </a:rPr>
              <a:t>С.Л. Пушкин. 1824.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pushkina_n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345281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786188" y="142875"/>
            <a:ext cx="52149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3100" i="1">
                <a:latin typeface="Bookman Old Style" pitchFamily="18" charset="0"/>
              </a:rPr>
              <a:t>Мать, </a:t>
            </a:r>
          </a:p>
          <a:p>
            <a:r>
              <a:rPr kumimoji="0" lang="ru-RU" sz="3100" i="1" u="sng">
                <a:latin typeface="Bookman Old Style" pitchFamily="18" charset="0"/>
              </a:rPr>
              <a:t>Надежда Осиповна</a:t>
            </a:r>
            <a:r>
              <a:rPr kumimoji="0" lang="ru-RU" sz="3100" i="1">
                <a:latin typeface="Bookman Old Style" pitchFamily="18" charset="0"/>
              </a:rPr>
              <a:t>, приходилась внучкой арапу Петра </a:t>
            </a:r>
            <a:r>
              <a:rPr kumimoji="0" lang="en-US" sz="3100" i="1">
                <a:latin typeface="Bookman Old Style" pitchFamily="18" charset="0"/>
              </a:rPr>
              <a:t>I</a:t>
            </a:r>
            <a:r>
              <a:rPr kumimoji="0" lang="ru-RU" sz="3100" i="1">
                <a:latin typeface="Bookman Old Style" pitchFamily="18" charset="0"/>
              </a:rPr>
              <a:t>, впоследствии русскому генералу Ганнибалу</a:t>
            </a:r>
            <a:r>
              <a:rPr kumimoji="0" lang="ru-RU" sz="3100">
                <a:latin typeface="Calibri" pitchFamily="34" charset="0"/>
              </a:rPr>
              <a:t>.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14313" y="4500563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800" b="1" i="1">
                <a:latin typeface="Bookman Old Style" pitchFamily="18" charset="0"/>
              </a:rPr>
              <a:t>Н.О. Пушкина. 1800-е гг.</a:t>
            </a:r>
          </a:p>
        </p:txBody>
      </p:sp>
      <p:pic>
        <p:nvPicPr>
          <p:cNvPr id="5125" name="Рисунок 7" descr="gannibal_a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257175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6215063" y="3571875"/>
            <a:ext cx="2714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800" i="1">
                <a:latin typeface="Bookman Old Style" pitchFamily="18" charset="0"/>
              </a:rPr>
              <a:t>Прадедушка, </a:t>
            </a:r>
          </a:p>
          <a:p>
            <a:r>
              <a:rPr kumimoji="0" lang="ru-RU" sz="2800" i="1" u="sng">
                <a:latin typeface="Bookman Old Style" pitchFamily="18" charset="0"/>
              </a:rPr>
              <a:t>Абрам Петрович Ганнибал</a:t>
            </a:r>
          </a:p>
          <a:p>
            <a:r>
              <a:rPr kumimoji="0" lang="ru-RU" sz="2800" i="1">
                <a:latin typeface="Bookman Old Style" pitchFamily="18" charset="0"/>
              </a:rPr>
              <a:t> "Арап Петра Великого"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3714750" y="6286500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800" b="1" i="1">
                <a:latin typeface="Bookman Old Style" pitchFamily="18" charset="0"/>
              </a:rPr>
              <a:t>А.П. Ганнибал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6" grpId="0"/>
      <p:bldP spid="5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dmin\Рабочий стол\Пушкин\pushkin_l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717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C:\Documents and Settings\Admin\Рабочий стол\Пушкин\pavlischeva_o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114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214688" y="214313"/>
            <a:ext cx="2857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i="1">
                <a:latin typeface="Bookman Old Style" pitchFamily="18" charset="0"/>
                <a:cs typeface="Times New Roman" pitchFamily="18" charset="0"/>
              </a:rPr>
              <a:t>Детей в семье Пушкиных было трое. Старшая -Ольга,  второй  - Александр и младший – Лёвушка, любимец семьи.</a:t>
            </a:r>
          </a:p>
        </p:txBody>
      </p:sp>
      <p:pic>
        <p:nvPicPr>
          <p:cNvPr id="6149" name="Picture 6" descr="C:\Documents and Settings\Admin\Рабочий стол\Пушкин\pushkin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500438"/>
            <a:ext cx="1920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14313" y="3857625"/>
            <a:ext cx="3440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kumimoji="0" lang="ru-RU" sz="2800" b="1" i="1">
                <a:latin typeface="Bookman Old Style" pitchFamily="18" charset="0"/>
                <a:cs typeface="Times New Roman" pitchFamily="18" charset="0"/>
              </a:rPr>
              <a:t>Ольга Сергеевна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6000750" y="4071938"/>
            <a:ext cx="288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kumimoji="0" lang="ru-RU" sz="2800" b="1" i="1">
                <a:latin typeface="Bookman Old Style" pitchFamily="18" charset="0"/>
                <a:cs typeface="Times New Roman" pitchFamily="18" charset="0"/>
              </a:rPr>
              <a:t>Лев</a:t>
            </a:r>
            <a:r>
              <a:rPr kumimoji="0"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>
                <a:latin typeface="Bookman Old Style" pitchFamily="18" charset="0"/>
                <a:cs typeface="Times New Roman" pitchFamily="18" charset="0"/>
              </a:rPr>
              <a:t>Сергеевич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2357438" y="6143625"/>
            <a:ext cx="435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800" b="1" i="1">
                <a:latin typeface="Bookman Old Style" pitchFamily="18" charset="0"/>
                <a:cs typeface="Times New Roman" pitchFamily="18" charset="0"/>
              </a:rPr>
              <a:t>Александр</a:t>
            </a:r>
            <a:r>
              <a:rPr kumimoji="0"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>
                <a:latin typeface="Bookman Old Style" pitchFamily="18" charset="0"/>
                <a:cs typeface="Times New Roman" pitchFamily="18" charset="0"/>
              </a:rPr>
              <a:t>Сергеевич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6151" grpId="0"/>
      <p:bldP spid="6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Admin\Рабочий стол\Пушкин\gannibal_m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27241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C:\Documents and Settings\Admin\Рабочий стол\пушкин1\ar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85750"/>
            <a:ext cx="25193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42875" y="4857750"/>
            <a:ext cx="8858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700" i="1">
                <a:latin typeface="Bookman Old Style" pitchFamily="18" charset="0"/>
                <a:cs typeface="Times New Roman" pitchFamily="18" charset="0"/>
              </a:rPr>
              <a:t>Любовь к родному языку маленькому Пушкину привили бабушка, Мария Алексеевна Ганнибал, превосходно говорившая и писавшая по-русски, и </a:t>
            </a:r>
          </a:p>
          <a:p>
            <a:r>
              <a:rPr kumimoji="0" lang="ru-RU" sz="2700" i="1">
                <a:latin typeface="Bookman Old Style" pitchFamily="18" charset="0"/>
                <a:cs typeface="Times New Roman" pitchFamily="18" charset="0"/>
              </a:rPr>
              <a:t>няня Арина Родионовна.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357188" y="4000500"/>
            <a:ext cx="3297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b="1" i="1">
                <a:latin typeface="Bookman Old Style" pitchFamily="18" charset="0"/>
                <a:cs typeface="Times New Roman" pitchFamily="18" charset="0"/>
              </a:rPr>
              <a:t>Ганнибал</a:t>
            </a:r>
            <a:r>
              <a:rPr kumimoji="0"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kumimoji="0" lang="ru-RU" b="1" i="1">
                <a:latin typeface="Bookman Old Style" pitchFamily="18" charset="0"/>
                <a:cs typeface="Times New Roman" pitchFamily="18" charset="0"/>
              </a:rPr>
              <a:t>Мария</a:t>
            </a:r>
            <a:r>
              <a:rPr kumimoji="0"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>
                <a:latin typeface="Bookman Old Style" pitchFamily="18" charset="0"/>
                <a:cs typeface="Times New Roman" pitchFamily="18" charset="0"/>
              </a:rPr>
              <a:t>Алексеевна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5286375" y="3929063"/>
            <a:ext cx="3279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b="1" i="1">
                <a:latin typeface="Bookman Old Style" pitchFamily="18" charset="0"/>
                <a:cs typeface="Times New Roman" pitchFamily="18" charset="0"/>
              </a:rPr>
              <a:t>Яковлева</a:t>
            </a:r>
            <a:r>
              <a:rPr kumimoji="0"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kumimoji="0" lang="ru-RU" b="1" i="1">
                <a:latin typeface="Bookman Old Style" pitchFamily="18" charset="0"/>
                <a:cs typeface="Times New Roman" pitchFamily="18" charset="0"/>
              </a:rPr>
              <a:t>Арина</a:t>
            </a:r>
            <a:r>
              <a:rPr kumimoji="0"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>
                <a:latin typeface="Bookman Old Style" pitchFamily="18" charset="0"/>
                <a:cs typeface="Times New Roman" pitchFamily="18" charset="0"/>
              </a:rPr>
              <a:t>Родионовна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Documents and Settings\Admin\Рабочий стол\Пушкин\180px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3457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3714750" y="214313"/>
            <a:ext cx="521493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i="1">
                <a:latin typeface="Bookman Old Style" pitchFamily="18" charset="0"/>
              </a:rPr>
              <a:t>В 12 лет Александр был отвезен учиться в новое, только что открывшееся </a:t>
            </a:r>
          </a:p>
          <a:p>
            <a:r>
              <a:rPr lang="ru-RU" sz="3200" i="1" u="sng">
                <a:latin typeface="Bookman Old Style" pitchFamily="18" charset="0"/>
              </a:rPr>
              <a:t>19 октября 1811 г. </a:t>
            </a:r>
            <a:r>
              <a:rPr lang="ru-RU" sz="3200" i="1">
                <a:latin typeface="Bookman Old Style" pitchFamily="18" charset="0"/>
              </a:rPr>
              <a:t>учебное заведение - </a:t>
            </a:r>
            <a:r>
              <a:rPr lang="ru-RU" sz="3200" i="1" u="sng">
                <a:latin typeface="Bookman Old Style" pitchFamily="18" charset="0"/>
              </a:rPr>
              <a:t>Царскосельский Лицей </a:t>
            </a:r>
            <a:r>
              <a:rPr lang="ru-RU" sz="3200" i="1">
                <a:latin typeface="Bookman Old Style" pitchFamily="18" charset="0"/>
              </a:rPr>
              <a:t>под Петербургом, место, где располагалась летняя резиденция русских императоров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4786313" y="0"/>
            <a:ext cx="41433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300" i="1">
                <a:latin typeface="Bookman Old Style" pitchFamily="18" charset="0"/>
              </a:rPr>
              <a:t>Императорский Царскосельский Лицей был создан для образования и воспитания юношества, предназначенного к «важнейшим частям службы Государственной».</a:t>
            </a:r>
          </a:p>
        </p:txBody>
      </p:sp>
      <p:pic>
        <p:nvPicPr>
          <p:cNvPr id="9219" name="Picture 9" descr="slide0010_imag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86125"/>
            <a:ext cx="3651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5354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4313" y="3143250"/>
            <a:ext cx="5072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i="1">
                <a:latin typeface="Bookman Old Style" pitchFamily="18" charset="0"/>
              </a:rPr>
              <a:t>В своих правах Лицей приравнивался к российским университетам и находился под особым покровительством Александра </a:t>
            </a:r>
            <a:r>
              <a:rPr kumimoji="0" lang="en-US" i="1">
                <a:latin typeface="Bookman Old Style" pitchFamily="18" charset="0"/>
              </a:rPr>
              <a:t>I</a:t>
            </a:r>
            <a:r>
              <a:rPr kumimoji="0" lang="ru-RU" i="1">
                <a:latin typeface="Bookman Old Style" pitchFamily="18" charset="0"/>
              </a:rPr>
              <a:t>. В Лицей принимали дворянских мальчиков 10-12 лет по результатам вступительных экзаменов.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716</TotalTime>
  <Words>1462</Words>
  <Application>Microsoft Office PowerPoint</Application>
  <PresentationFormat>Экран (4:3)</PresentationFormat>
  <Paragraphs>160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МКОУ «Подойницынская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        Спасибо за внимание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79</cp:revision>
  <dcterms:created xsi:type="dcterms:W3CDTF">2008-10-16T16:26:05Z</dcterms:created>
  <dcterms:modified xsi:type="dcterms:W3CDTF">2024-11-02T04:29:08Z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1288154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